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Average"/>
      <p:regular r:id="rId12"/>
    </p:embeddedFont>
    <p:embeddedFont>
      <p:font typeface="Oswald"/>
      <p:regular r:id="rId13"/>
      <p:bold r:id="rId14"/>
    </p:embeddedFont>
    <p:embeddedFont>
      <p:font typeface="Open Sans"/>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Oswald-regular.fntdata"/><Relationship Id="rId12" Type="http://schemas.openxmlformats.org/officeDocument/2006/relationships/font" Target="fonts/Average-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penSans-regular.fntdata"/><Relationship Id="rId14" Type="http://schemas.openxmlformats.org/officeDocument/2006/relationships/font" Target="fonts/Oswald-bold.fntdata"/><Relationship Id="rId17" Type="http://schemas.openxmlformats.org/officeDocument/2006/relationships/font" Target="fonts/OpenSans-italic.fntdata"/><Relationship Id="rId16" Type="http://schemas.openxmlformats.org/officeDocument/2006/relationships/font" Target="fonts/OpenSans-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OpenSans-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60d46ce390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60d46ce390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e8ed3e26d2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e8ed3e26d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60d46ce390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60d46ce390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60d46ce390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60d46ce390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60d46ce390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60d46ce390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WSD Transitional Bilingual Instruction Program</a:t>
            </a:r>
            <a:endParaRPr/>
          </a:p>
        </p:txBody>
      </p:sp>
      <p:sp>
        <p:nvSpPr>
          <p:cNvPr id="60" name="Google Shape;60;p13"/>
          <p:cNvSpPr txBox="1"/>
          <p:nvPr>
            <p:ph idx="1" type="subTitle"/>
          </p:nvPr>
        </p:nvSpPr>
        <p:spPr>
          <a:xfrm>
            <a:off x="311700" y="2834125"/>
            <a:ext cx="8520600" cy="1159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2022-23 Update by Jake Hall and Shelley Thomas</a:t>
            </a:r>
            <a:endParaRPr/>
          </a:p>
          <a:p>
            <a:pPr indent="0" lvl="0" marL="0" rtl="0" algn="ctr">
              <a:spcBef>
                <a:spcPts val="0"/>
              </a:spcBef>
              <a:spcAft>
                <a:spcPts val="0"/>
              </a:spcAft>
              <a:buNone/>
            </a:pPr>
            <a:r>
              <a:rPr lang="en"/>
              <a:t>For WSD Board Meeting 1.26.23</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TBIP, Title III, ESL→ELL→ML, Dual Language</a:t>
            </a:r>
            <a:endParaRPr/>
          </a:p>
        </p:txBody>
      </p:sp>
      <p:sp>
        <p:nvSpPr>
          <p:cNvPr id="66" name="Google Shape;66;p14"/>
          <p:cNvSpPr txBox="1"/>
          <p:nvPr>
            <p:ph idx="1" type="body"/>
          </p:nvPr>
        </p:nvSpPr>
        <p:spPr>
          <a:xfrm>
            <a:off x="405125" y="1287600"/>
            <a:ext cx="3594900" cy="2141400"/>
          </a:xfrm>
          <a:prstGeom prst="rect">
            <a:avLst/>
          </a:prstGeom>
          <a:solidFill>
            <a:schemeClr val="lt2"/>
          </a:solidFill>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solidFill>
                  <a:schemeClr val="lt1"/>
                </a:solidFill>
              </a:rPr>
              <a:t>TBIP </a:t>
            </a:r>
            <a:endParaRPr>
              <a:solidFill>
                <a:schemeClr val="lt1"/>
              </a:solidFill>
            </a:endParaRPr>
          </a:p>
          <a:p>
            <a:pPr indent="-342900" lvl="0" marL="457200" rtl="0" algn="l">
              <a:spcBef>
                <a:spcPts val="1200"/>
              </a:spcBef>
              <a:spcAft>
                <a:spcPts val="0"/>
              </a:spcAft>
              <a:buClr>
                <a:schemeClr val="lt1"/>
              </a:buClr>
              <a:buSzPts val="1800"/>
              <a:buChar char="●"/>
            </a:pPr>
            <a:r>
              <a:rPr lang="en">
                <a:solidFill>
                  <a:schemeClr val="lt1"/>
                </a:solidFill>
              </a:rPr>
              <a:t>State funded</a:t>
            </a:r>
            <a:endParaRPr>
              <a:solidFill>
                <a:schemeClr val="lt1"/>
              </a:solidFill>
            </a:endParaRPr>
          </a:p>
          <a:p>
            <a:pPr indent="-342900" lvl="0" marL="457200" rtl="0" algn="l">
              <a:spcBef>
                <a:spcPts val="0"/>
              </a:spcBef>
              <a:spcAft>
                <a:spcPts val="0"/>
              </a:spcAft>
              <a:buClr>
                <a:schemeClr val="lt1"/>
              </a:buClr>
              <a:buSzPts val="1800"/>
              <a:buChar char="●"/>
            </a:pPr>
            <a:r>
              <a:rPr lang="en">
                <a:solidFill>
                  <a:schemeClr val="lt1"/>
                </a:solidFill>
              </a:rPr>
              <a:t>Funds used for staffing 5-12 ELL Teachers and Instructional Assistants</a:t>
            </a:r>
            <a:endParaRPr>
              <a:solidFill>
                <a:schemeClr val="lt1"/>
              </a:solidFill>
            </a:endParaRPr>
          </a:p>
          <a:p>
            <a:pPr indent="0" lvl="0" marL="0" rtl="0" algn="l">
              <a:spcBef>
                <a:spcPts val="1200"/>
              </a:spcBef>
              <a:spcAft>
                <a:spcPts val="1200"/>
              </a:spcAft>
              <a:buNone/>
            </a:pPr>
            <a:r>
              <a:t/>
            </a:r>
            <a:endParaRPr>
              <a:solidFill>
                <a:schemeClr val="lt1"/>
              </a:solidFill>
            </a:endParaRPr>
          </a:p>
        </p:txBody>
      </p:sp>
      <p:sp>
        <p:nvSpPr>
          <p:cNvPr id="67" name="Google Shape;67;p14"/>
          <p:cNvSpPr txBox="1"/>
          <p:nvPr>
            <p:ph idx="1" type="body"/>
          </p:nvPr>
        </p:nvSpPr>
        <p:spPr>
          <a:xfrm>
            <a:off x="4674375" y="1307350"/>
            <a:ext cx="3594900" cy="2141400"/>
          </a:xfrm>
          <a:prstGeom prst="rect">
            <a:avLst/>
          </a:prstGeom>
          <a:solidFill>
            <a:schemeClr val="dk2"/>
          </a:solidFill>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lang="en">
                <a:solidFill>
                  <a:schemeClr val="lt1"/>
                </a:solidFill>
              </a:rPr>
              <a:t>Title III</a:t>
            </a:r>
            <a:endParaRPr>
              <a:solidFill>
                <a:schemeClr val="lt1"/>
              </a:solidFill>
            </a:endParaRPr>
          </a:p>
          <a:p>
            <a:pPr indent="-334327" lvl="0" marL="457200" rtl="0" algn="l">
              <a:spcBef>
                <a:spcPts val="1200"/>
              </a:spcBef>
              <a:spcAft>
                <a:spcPts val="0"/>
              </a:spcAft>
              <a:buClr>
                <a:schemeClr val="lt1"/>
              </a:buClr>
              <a:buSzPct val="100000"/>
              <a:buChar char="●"/>
            </a:pPr>
            <a:r>
              <a:rPr lang="en">
                <a:solidFill>
                  <a:schemeClr val="lt1"/>
                </a:solidFill>
              </a:rPr>
              <a:t>Federally funded</a:t>
            </a:r>
            <a:endParaRPr>
              <a:solidFill>
                <a:schemeClr val="lt1"/>
              </a:solidFill>
            </a:endParaRPr>
          </a:p>
          <a:p>
            <a:pPr indent="-334327" lvl="0" marL="457200" rtl="0" algn="l">
              <a:spcBef>
                <a:spcPts val="0"/>
              </a:spcBef>
              <a:spcAft>
                <a:spcPts val="0"/>
              </a:spcAft>
              <a:buClr>
                <a:schemeClr val="lt1"/>
              </a:buClr>
              <a:buSzPct val="100000"/>
              <a:buChar char="●"/>
            </a:pPr>
            <a:r>
              <a:rPr lang="en">
                <a:solidFill>
                  <a:schemeClr val="lt1"/>
                </a:solidFill>
              </a:rPr>
              <a:t>Funds used for “Supplemental” (Instructional Materials, PD/Subs, Homework Club)</a:t>
            </a:r>
            <a:endParaRPr>
              <a:solidFill>
                <a:schemeClr val="lt1"/>
              </a:solidFill>
            </a:endParaRPr>
          </a:p>
          <a:p>
            <a:pPr indent="0" lvl="0" marL="0" rtl="0" algn="l">
              <a:spcBef>
                <a:spcPts val="1200"/>
              </a:spcBef>
              <a:spcAft>
                <a:spcPts val="1200"/>
              </a:spcAft>
              <a:buNone/>
            </a:pPr>
            <a:r>
              <a:t/>
            </a:r>
            <a:endParaRPr>
              <a:solidFill>
                <a:schemeClr val="lt1"/>
              </a:solidFill>
            </a:endParaRPr>
          </a:p>
        </p:txBody>
      </p:sp>
      <p:sp>
        <p:nvSpPr>
          <p:cNvPr id="68" name="Google Shape;68;p14"/>
          <p:cNvSpPr txBox="1"/>
          <p:nvPr/>
        </p:nvSpPr>
        <p:spPr>
          <a:xfrm>
            <a:off x="405125" y="3698800"/>
            <a:ext cx="7864200" cy="998400"/>
          </a:xfrm>
          <a:prstGeom prst="rect">
            <a:avLst/>
          </a:prstGeom>
          <a:solidFill>
            <a:schemeClr val="accent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3F3F3"/>
                </a:solidFill>
                <a:latin typeface="Open Sans"/>
                <a:ea typeface="Open Sans"/>
                <a:cs typeface="Open Sans"/>
                <a:sym typeface="Open Sans"/>
              </a:rPr>
              <a:t>“English as a Second Language” (ESL) was considered inaccurate after a study in 2011 out of Canada. English Language Learners was changed at OSPI to “Multilingual Learner” (ML)</a:t>
            </a:r>
            <a:r>
              <a:rPr lang="en">
                <a:solidFill>
                  <a:srgbClr val="F3F3F3"/>
                </a:solidFill>
                <a:latin typeface="Open Sans"/>
                <a:ea typeface="Open Sans"/>
                <a:cs typeface="Open Sans"/>
                <a:sym typeface="Open Sans"/>
              </a:rPr>
              <a:t>. </a:t>
            </a:r>
            <a:endParaRPr>
              <a:solidFill>
                <a:srgbClr val="F3F3F3"/>
              </a:solidFill>
              <a:latin typeface="Open Sans"/>
              <a:ea typeface="Open Sans"/>
              <a:cs typeface="Open Sans"/>
              <a:sym typeface="Open Sans"/>
            </a:endParaRPr>
          </a:p>
          <a:p>
            <a:pPr indent="0" lvl="0" marL="0" rtl="0" algn="l">
              <a:spcBef>
                <a:spcPts val="0"/>
              </a:spcBef>
              <a:spcAft>
                <a:spcPts val="0"/>
              </a:spcAft>
              <a:buNone/>
            </a:pPr>
            <a:r>
              <a:t/>
            </a:r>
            <a:endParaRPr>
              <a:solidFill>
                <a:srgbClr val="F3F3F3"/>
              </a:solidFill>
              <a:latin typeface="Open Sans"/>
              <a:ea typeface="Open Sans"/>
              <a:cs typeface="Open Sans"/>
              <a:sym typeface="Open Sans"/>
            </a:endParaRPr>
          </a:p>
          <a:p>
            <a:pPr indent="0" lvl="0" marL="0" rtl="0" algn="l">
              <a:spcBef>
                <a:spcPts val="0"/>
              </a:spcBef>
              <a:spcAft>
                <a:spcPts val="0"/>
              </a:spcAft>
              <a:buNone/>
            </a:pPr>
            <a:r>
              <a:rPr lang="en">
                <a:solidFill>
                  <a:srgbClr val="F3F3F3"/>
                </a:solidFill>
                <a:latin typeface="Open Sans"/>
                <a:ea typeface="Open Sans"/>
                <a:cs typeface="Open Sans"/>
                <a:sym typeface="Open Sans"/>
              </a:rPr>
              <a:t>The Dual Language program is a regular education program.</a:t>
            </a:r>
            <a:endParaRPr>
              <a:solidFill>
                <a:srgbClr val="F3F3F3"/>
              </a:solidFill>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ML and TBIP</a:t>
            </a:r>
            <a:endParaRPr/>
          </a:p>
        </p:txBody>
      </p:sp>
      <p:sp>
        <p:nvSpPr>
          <p:cNvPr id="74" name="Google Shape;74;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lnSpc>
                <a:spcPct val="153409"/>
              </a:lnSpc>
              <a:spcBef>
                <a:spcPts val="0"/>
              </a:spcBef>
              <a:spcAft>
                <a:spcPts val="0"/>
              </a:spcAft>
              <a:buNone/>
            </a:pPr>
            <a:r>
              <a:rPr lang="en" sz="2150">
                <a:solidFill>
                  <a:schemeClr val="dk1"/>
                </a:solidFill>
                <a:latin typeface="Open Sans"/>
                <a:ea typeface="Open Sans"/>
                <a:cs typeface="Open Sans"/>
                <a:sym typeface="Open Sans"/>
              </a:rPr>
              <a:t>“</a:t>
            </a:r>
            <a:r>
              <a:rPr lang="en" sz="2150">
                <a:solidFill>
                  <a:schemeClr val="dk1"/>
                </a:solidFill>
                <a:latin typeface="Open Sans"/>
                <a:ea typeface="Open Sans"/>
                <a:cs typeface="Open Sans"/>
                <a:sym typeface="Open Sans"/>
              </a:rPr>
              <a:t>The Washington State Multilingual Education Program oversees and guides districts serving multilingual English learners with implementation of Transitional Bilingual Instruction Programs (TBIP). These programs are designed to address the unique needs of eligible students who come from linguistically and culturally diverse backgrounds.” </a:t>
            </a:r>
            <a:endParaRPr sz="2150">
              <a:solidFill>
                <a:schemeClr val="dk1"/>
              </a:solidFill>
              <a:latin typeface="Open Sans"/>
              <a:ea typeface="Open Sans"/>
              <a:cs typeface="Open Sans"/>
              <a:sym typeface="Open Sans"/>
            </a:endParaRPr>
          </a:p>
          <a:p>
            <a:pPr indent="0" lvl="0" marL="0" rtl="0" algn="l">
              <a:lnSpc>
                <a:spcPct val="153409"/>
              </a:lnSpc>
              <a:spcBef>
                <a:spcPts val="800"/>
              </a:spcBef>
              <a:spcAft>
                <a:spcPts val="800"/>
              </a:spcAft>
              <a:buNone/>
            </a:pPr>
            <a:r>
              <a:rPr lang="en" sz="900">
                <a:solidFill>
                  <a:srgbClr val="CFE2F3"/>
                </a:solidFill>
                <a:latin typeface="Open Sans"/>
                <a:ea typeface="Open Sans"/>
                <a:cs typeface="Open Sans"/>
                <a:sym typeface="Open Sans"/>
              </a:rPr>
              <a:t>Source: https://www.k12.wa.us/student-success/access-opportunity-education/migrant-and-multilingual-education/multilingual-education-program</a:t>
            </a:r>
            <a:endParaRPr sz="900">
              <a:solidFill>
                <a:srgbClr val="CFE2F3"/>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TBIP and supporting MLs</a:t>
            </a:r>
            <a:endParaRPr/>
          </a:p>
        </p:txBody>
      </p:sp>
      <p:sp>
        <p:nvSpPr>
          <p:cNvPr id="80" name="Google Shape;80;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FFFFFF"/>
                </a:solidFill>
              </a:rPr>
              <a:t>D</a:t>
            </a:r>
            <a:r>
              <a:rPr lang="en">
                <a:solidFill>
                  <a:srgbClr val="FFFFFF"/>
                </a:solidFill>
              </a:rPr>
              <a:t>esigned to support the academic achievement of our students who are Multilingual Learners:</a:t>
            </a:r>
            <a:endParaRPr>
              <a:solidFill>
                <a:srgbClr val="FFFFFF"/>
              </a:solidFill>
            </a:endParaRPr>
          </a:p>
          <a:p>
            <a:pPr indent="-342900" lvl="0" marL="457200" rtl="0" algn="l">
              <a:spcBef>
                <a:spcPts val="1200"/>
              </a:spcBef>
              <a:spcAft>
                <a:spcPts val="0"/>
              </a:spcAft>
              <a:buClr>
                <a:srgbClr val="FFFFFF"/>
              </a:buClr>
              <a:buSzPts val="1800"/>
              <a:buChar char="●"/>
            </a:pPr>
            <a:r>
              <a:rPr lang="en">
                <a:solidFill>
                  <a:srgbClr val="FFFFFF"/>
                </a:solidFill>
              </a:rPr>
              <a:t>ML Coordinator, Shelley Thomas</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ML student records and assessment data</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Working with District Registrar (Deena Capen) and Assessment Coordinator (Deborah Wornick and Asha)</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ML Teachers </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Carlotta -- Woodland High School</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Pam D -- Woodland Middle School</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Shelley -- North Fork Elementary</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Chloe -- Columbia Elementary </a:t>
            </a:r>
            <a:endParaRPr>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ML in Woodland Schools</a:t>
            </a:r>
            <a:endParaRPr/>
          </a:p>
        </p:txBody>
      </p:sp>
      <p:sp>
        <p:nvSpPr>
          <p:cNvPr id="86" name="Google Shape;86;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rgbClr val="FFFFFF"/>
              </a:buClr>
              <a:buSzPts val="1800"/>
              <a:buChar char="●"/>
            </a:pPr>
            <a:r>
              <a:rPr lang="en">
                <a:solidFill>
                  <a:srgbClr val="FFFFFF"/>
                </a:solidFill>
              </a:rPr>
              <a:t>Columbia Elementary implementing the Dual Language program, including MLs</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Shelley </a:t>
            </a:r>
            <a:r>
              <a:rPr lang="en">
                <a:solidFill>
                  <a:srgbClr val="FFFFFF"/>
                </a:solidFill>
              </a:rPr>
              <a:t>working on coordinating Professional Development and assessment </a:t>
            </a:r>
            <a:r>
              <a:rPr lang="en">
                <a:solidFill>
                  <a:srgbClr val="FFFFFF"/>
                </a:solidFill>
              </a:rPr>
              <a:t>with</a:t>
            </a:r>
            <a:r>
              <a:rPr lang="en">
                <a:solidFill>
                  <a:srgbClr val="FFFFFF"/>
                </a:solidFill>
              </a:rPr>
              <a:t> ESD 112</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Our goal is to accurately assess, effectively teach, and equitably support all our ML students to EXIT the ML program:</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Grades K-4 -- serve through small groups, “pushing in” to classes, and using </a:t>
            </a:r>
            <a:r>
              <a:rPr lang="en">
                <a:solidFill>
                  <a:srgbClr val="FFFFFF"/>
                </a:solidFill>
              </a:rPr>
              <a:t>Imagine Learning</a:t>
            </a:r>
            <a:r>
              <a:rPr lang="en">
                <a:solidFill>
                  <a:srgbClr val="FFFFFF"/>
                </a:solidFill>
              </a:rPr>
              <a:t> and the CKLA Language Studio curriculum</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Grades 5-8 -- serve students “Emerging” or “Progressing” per </a:t>
            </a:r>
            <a:r>
              <a:rPr lang="en">
                <a:solidFill>
                  <a:srgbClr val="FFFFFF"/>
                </a:solidFill>
              </a:rPr>
              <a:t>WIDA</a:t>
            </a:r>
            <a:r>
              <a:rPr lang="en">
                <a:solidFill>
                  <a:srgbClr val="FFFFFF"/>
                </a:solidFill>
              </a:rPr>
              <a:t> ACCESS (the annual English language proficiency assessment) in their most needed academic area in addition to M</a:t>
            </a:r>
            <a:r>
              <a:rPr lang="en">
                <a:solidFill>
                  <a:srgbClr val="FFFFFF"/>
                </a:solidFill>
              </a:rPr>
              <a:t>L</a:t>
            </a:r>
            <a:r>
              <a:rPr lang="en">
                <a:solidFill>
                  <a:srgbClr val="FFFFFF"/>
                </a:solidFill>
              </a:rPr>
              <a:t> class</a:t>
            </a:r>
            <a:endParaRPr>
              <a:solidFill>
                <a:srgbClr val="FFFFFF"/>
              </a:solidFill>
            </a:endParaRPr>
          </a:p>
          <a:p>
            <a:pPr indent="-317500" lvl="1" marL="914400" rtl="0" algn="l">
              <a:spcBef>
                <a:spcPts val="0"/>
              </a:spcBef>
              <a:spcAft>
                <a:spcPts val="0"/>
              </a:spcAft>
              <a:buClr>
                <a:srgbClr val="FFFFFF"/>
              </a:buClr>
              <a:buSzPts val="1400"/>
              <a:buChar char="○"/>
            </a:pPr>
            <a:r>
              <a:rPr lang="en">
                <a:solidFill>
                  <a:srgbClr val="FFFFFF"/>
                </a:solidFill>
              </a:rPr>
              <a:t>Grades 9-12 -- support students through a specific ML class </a:t>
            </a:r>
            <a:endParaRPr>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Thank You</a:t>
            </a:r>
            <a:endParaRPr/>
          </a:p>
        </p:txBody>
      </p:sp>
      <p:sp>
        <p:nvSpPr>
          <p:cNvPr id="92" name="Google Shape;92;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FFFFFF"/>
                </a:solidFill>
              </a:rPr>
              <a:t>Our Board is welcome to visit our ML program in action any time!</a:t>
            </a:r>
            <a:endParaRPr>
              <a:solidFill>
                <a:srgbClr val="FFFFFF"/>
              </a:solidFill>
            </a:endParaRPr>
          </a:p>
          <a:p>
            <a:pPr indent="0" lvl="0" marL="0" rtl="0" algn="l">
              <a:spcBef>
                <a:spcPts val="1200"/>
              </a:spcBef>
              <a:spcAft>
                <a:spcPts val="0"/>
              </a:spcAft>
              <a:buNone/>
            </a:pPr>
            <a:r>
              <a:t/>
            </a:r>
            <a:endParaRPr>
              <a:solidFill>
                <a:srgbClr val="FFFFFF"/>
              </a:solidFill>
            </a:endParaRPr>
          </a:p>
          <a:p>
            <a:pPr indent="0" lvl="0" marL="0" rtl="0" algn="l">
              <a:spcBef>
                <a:spcPts val="1200"/>
              </a:spcBef>
              <a:spcAft>
                <a:spcPts val="0"/>
              </a:spcAft>
              <a:buNone/>
            </a:pPr>
            <a:r>
              <a:rPr lang="en">
                <a:solidFill>
                  <a:srgbClr val="FFFFFF"/>
                </a:solidFill>
              </a:rPr>
              <a:t>We recommend approval of the Woodland School District Transitional Bilingual Instruction Program.</a:t>
            </a:r>
            <a:endParaRPr>
              <a:solidFill>
                <a:srgbClr val="FFFFFF"/>
              </a:solidFill>
            </a:endParaRPr>
          </a:p>
          <a:p>
            <a:pPr indent="0" lvl="0" marL="0" rtl="0" algn="l">
              <a:spcBef>
                <a:spcPts val="1200"/>
              </a:spcBef>
              <a:spcAft>
                <a:spcPts val="0"/>
              </a:spcAft>
              <a:buNone/>
            </a:pPr>
            <a:r>
              <a:t/>
            </a:r>
            <a:endParaRPr>
              <a:solidFill>
                <a:srgbClr val="FFFFFF"/>
              </a:solidFill>
            </a:endParaRPr>
          </a:p>
          <a:p>
            <a:pPr indent="0" lvl="0" marL="0" rtl="0" algn="l">
              <a:lnSpc>
                <a:spcPct val="153409"/>
              </a:lnSpc>
              <a:spcBef>
                <a:spcPts val="1200"/>
              </a:spcBef>
              <a:spcAft>
                <a:spcPts val="0"/>
              </a:spcAft>
              <a:buNone/>
            </a:pPr>
            <a:r>
              <a:t/>
            </a:r>
            <a:endParaRPr>
              <a:solidFill>
                <a:srgbClr val="FFFFFF"/>
              </a:solidFill>
            </a:endParaRPr>
          </a:p>
          <a:p>
            <a:pPr indent="0" lvl="0" marL="0" rtl="0" algn="l">
              <a:spcBef>
                <a:spcPts val="800"/>
              </a:spcBef>
              <a:spcAft>
                <a:spcPts val="1200"/>
              </a:spcAft>
              <a:buNone/>
            </a:pPr>
            <a:r>
              <a:t/>
            </a:r>
            <a:endParaRPr>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